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32F"/>
    <a:srgbClr val="082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AD9EF-6171-BAA8-3A93-1274B0847F12}" v="93" dt="2025-02-23T17:47:39.484"/>
    <p1510:client id="{6E30E996-A3DC-9668-79D9-39214410DD4A}" v="136" dt="2025-02-23T18:10:22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870F6-2045-4438-BABF-2F11C537A00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F2F899D-9B6B-4459-A683-906FA9AF1D96}">
      <dgm:prSet/>
      <dgm:spPr/>
      <dgm:t>
        <a:bodyPr/>
        <a:lstStyle/>
        <a:p>
          <a:pPr>
            <a:defRPr cap="all"/>
          </a:pPr>
          <a:r>
            <a:rPr lang="cs-CZ"/>
            <a:t>Digitální dokument ověřující identitu webu</a:t>
          </a:r>
          <a:endParaRPr lang="en-US"/>
        </a:p>
      </dgm:t>
    </dgm:pt>
    <dgm:pt modelId="{A3948674-F878-4F18-BB8D-14069BF3A124}" type="parTrans" cxnId="{A3CAFCB1-921E-4CB3-9ACB-C0D50F9C724B}">
      <dgm:prSet/>
      <dgm:spPr/>
      <dgm:t>
        <a:bodyPr/>
        <a:lstStyle/>
        <a:p>
          <a:endParaRPr lang="en-US"/>
        </a:p>
      </dgm:t>
    </dgm:pt>
    <dgm:pt modelId="{86F90C1E-9C0F-49F1-AE63-DA70705C0B4C}" type="sibTrans" cxnId="{A3CAFCB1-921E-4CB3-9ACB-C0D50F9C724B}">
      <dgm:prSet/>
      <dgm:spPr/>
      <dgm:t>
        <a:bodyPr/>
        <a:lstStyle/>
        <a:p>
          <a:endParaRPr lang="en-US"/>
        </a:p>
      </dgm:t>
    </dgm:pt>
    <dgm:pt modelId="{B6A5565D-8E29-4981-841A-0EFE0318E9E0}">
      <dgm:prSet/>
      <dgm:spPr/>
      <dgm:t>
        <a:bodyPr/>
        <a:lstStyle/>
        <a:p>
          <a:pPr>
            <a:defRPr cap="all"/>
          </a:pPr>
          <a:r>
            <a:rPr lang="cs-CZ"/>
            <a:t>Slouží k šifrování komunikace mezi uživatelem a serverem</a:t>
          </a:r>
          <a:endParaRPr lang="en-US"/>
        </a:p>
      </dgm:t>
    </dgm:pt>
    <dgm:pt modelId="{93E77D02-2875-4EDE-959E-69AAE07C6ADF}" type="parTrans" cxnId="{33CB952C-7C0C-4C82-98D0-F58286AD139D}">
      <dgm:prSet/>
      <dgm:spPr/>
      <dgm:t>
        <a:bodyPr/>
        <a:lstStyle/>
        <a:p>
          <a:endParaRPr lang="en-US"/>
        </a:p>
      </dgm:t>
    </dgm:pt>
    <dgm:pt modelId="{9AA341AD-58FE-403F-87B4-BF724C2BE933}" type="sibTrans" cxnId="{33CB952C-7C0C-4C82-98D0-F58286AD139D}">
      <dgm:prSet/>
      <dgm:spPr/>
      <dgm:t>
        <a:bodyPr/>
        <a:lstStyle/>
        <a:p>
          <a:endParaRPr lang="en-US"/>
        </a:p>
      </dgm:t>
    </dgm:pt>
    <dgm:pt modelId="{26A18FCC-23BB-4168-B598-1A7EE65C5B89}">
      <dgm:prSet/>
      <dgm:spPr/>
      <dgm:t>
        <a:bodyPr/>
        <a:lstStyle/>
        <a:p>
          <a:pPr>
            <a:defRPr cap="all"/>
          </a:pPr>
          <a:r>
            <a:rPr lang="cs-CZ"/>
            <a:t>Nejběžnější jsou SSL/TLS certifikáty</a:t>
          </a:r>
          <a:endParaRPr lang="en-US"/>
        </a:p>
      </dgm:t>
    </dgm:pt>
    <dgm:pt modelId="{784C7BFF-D737-4A72-88AE-615AFBE6B6EA}" type="parTrans" cxnId="{824936B5-7260-483C-BFD1-5467ACC8262A}">
      <dgm:prSet/>
      <dgm:spPr/>
      <dgm:t>
        <a:bodyPr/>
        <a:lstStyle/>
        <a:p>
          <a:endParaRPr lang="en-US"/>
        </a:p>
      </dgm:t>
    </dgm:pt>
    <dgm:pt modelId="{151492FE-505D-4990-9597-4EE5E3D13DC8}" type="sibTrans" cxnId="{824936B5-7260-483C-BFD1-5467ACC8262A}">
      <dgm:prSet/>
      <dgm:spPr/>
      <dgm:t>
        <a:bodyPr/>
        <a:lstStyle/>
        <a:p>
          <a:endParaRPr lang="en-US"/>
        </a:p>
      </dgm:t>
    </dgm:pt>
    <dgm:pt modelId="{01B98C8E-D93D-4121-A332-F928537941BC}" type="pres">
      <dgm:prSet presAssocID="{494870F6-2045-4438-BABF-2F11C537A001}" presName="root" presStyleCnt="0">
        <dgm:presLayoutVars>
          <dgm:dir/>
          <dgm:resizeHandles val="exact"/>
        </dgm:presLayoutVars>
      </dgm:prSet>
      <dgm:spPr/>
    </dgm:pt>
    <dgm:pt modelId="{2A9BDF53-7787-4250-B1ED-B3F3487B4017}" type="pres">
      <dgm:prSet presAssocID="{CF2F899D-9B6B-4459-A683-906FA9AF1D96}" presName="compNode" presStyleCnt="0"/>
      <dgm:spPr/>
    </dgm:pt>
    <dgm:pt modelId="{79D90A48-5BFB-4145-AE96-10E052D07DA9}" type="pres">
      <dgm:prSet presAssocID="{CF2F899D-9B6B-4459-A683-906FA9AF1D96}" presName="iconBgRect" presStyleLbl="bgShp" presStyleIdx="0" presStyleCnt="3"/>
      <dgm:spPr/>
    </dgm:pt>
    <dgm:pt modelId="{267AD763-6C1C-41F7-A5C0-8BAB7EA8BEAC}" type="pres">
      <dgm:prSet presAssocID="{CF2F899D-9B6B-4459-A683-906FA9AF1D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EF8096C-1FE2-4FE5-B689-F6EA4716ACA2}" type="pres">
      <dgm:prSet presAssocID="{CF2F899D-9B6B-4459-A683-906FA9AF1D96}" presName="spaceRect" presStyleCnt="0"/>
      <dgm:spPr/>
    </dgm:pt>
    <dgm:pt modelId="{84B6AC9D-C447-4678-986B-9C59F14D504B}" type="pres">
      <dgm:prSet presAssocID="{CF2F899D-9B6B-4459-A683-906FA9AF1D96}" presName="textRect" presStyleLbl="revTx" presStyleIdx="0" presStyleCnt="3">
        <dgm:presLayoutVars>
          <dgm:chMax val="1"/>
          <dgm:chPref val="1"/>
        </dgm:presLayoutVars>
      </dgm:prSet>
      <dgm:spPr/>
    </dgm:pt>
    <dgm:pt modelId="{5508D327-25EC-482B-B0F5-05BF948C4A81}" type="pres">
      <dgm:prSet presAssocID="{86F90C1E-9C0F-49F1-AE63-DA70705C0B4C}" presName="sibTrans" presStyleCnt="0"/>
      <dgm:spPr/>
    </dgm:pt>
    <dgm:pt modelId="{3036A363-907D-4006-9236-B1BCC6A2287E}" type="pres">
      <dgm:prSet presAssocID="{B6A5565D-8E29-4981-841A-0EFE0318E9E0}" presName="compNode" presStyleCnt="0"/>
      <dgm:spPr/>
    </dgm:pt>
    <dgm:pt modelId="{6F2F2E90-E5B5-488E-8D16-43E9041888A8}" type="pres">
      <dgm:prSet presAssocID="{B6A5565D-8E29-4981-841A-0EFE0318E9E0}" presName="iconBgRect" presStyleLbl="bgShp" presStyleIdx="1" presStyleCnt="3"/>
      <dgm:spPr/>
    </dgm:pt>
    <dgm:pt modelId="{EA0D03E1-C3C5-4658-9E18-885379A0AACC}" type="pres">
      <dgm:prSet presAssocID="{B6A5565D-8E29-4981-841A-0EFE0318E9E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A1C4605-33A9-4B1F-B4B7-5444F5C636E5}" type="pres">
      <dgm:prSet presAssocID="{B6A5565D-8E29-4981-841A-0EFE0318E9E0}" presName="spaceRect" presStyleCnt="0"/>
      <dgm:spPr/>
    </dgm:pt>
    <dgm:pt modelId="{31B8BA54-F954-4D9E-AED3-DA1599CBD5EC}" type="pres">
      <dgm:prSet presAssocID="{B6A5565D-8E29-4981-841A-0EFE0318E9E0}" presName="textRect" presStyleLbl="revTx" presStyleIdx="1" presStyleCnt="3">
        <dgm:presLayoutVars>
          <dgm:chMax val="1"/>
          <dgm:chPref val="1"/>
        </dgm:presLayoutVars>
      </dgm:prSet>
      <dgm:spPr/>
    </dgm:pt>
    <dgm:pt modelId="{54AA6AC9-05BC-45F7-A3BB-1A69ADC85601}" type="pres">
      <dgm:prSet presAssocID="{9AA341AD-58FE-403F-87B4-BF724C2BE933}" presName="sibTrans" presStyleCnt="0"/>
      <dgm:spPr/>
    </dgm:pt>
    <dgm:pt modelId="{33BF9F9B-CB60-484C-BD54-20693FB5F2D0}" type="pres">
      <dgm:prSet presAssocID="{26A18FCC-23BB-4168-B598-1A7EE65C5B89}" presName="compNode" presStyleCnt="0"/>
      <dgm:spPr/>
    </dgm:pt>
    <dgm:pt modelId="{F07C39C1-1F97-45B5-8C91-254BAA42D0D8}" type="pres">
      <dgm:prSet presAssocID="{26A18FCC-23BB-4168-B598-1A7EE65C5B89}" presName="iconBgRect" presStyleLbl="bgShp" presStyleIdx="2" presStyleCnt="3"/>
      <dgm:spPr/>
    </dgm:pt>
    <dgm:pt modelId="{7083A547-D46A-42E1-9475-D256D24B5F51}" type="pres">
      <dgm:prSet presAssocID="{26A18FCC-23BB-4168-B598-1A7EE65C5B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"/>
        </a:ext>
      </dgm:extLst>
    </dgm:pt>
    <dgm:pt modelId="{EA835070-A202-450B-A754-4E0AF75BE593}" type="pres">
      <dgm:prSet presAssocID="{26A18FCC-23BB-4168-B598-1A7EE65C5B89}" presName="spaceRect" presStyleCnt="0"/>
      <dgm:spPr/>
    </dgm:pt>
    <dgm:pt modelId="{7115339A-FE9A-498E-B6D3-5463307D8856}" type="pres">
      <dgm:prSet presAssocID="{26A18FCC-23BB-4168-B598-1A7EE65C5B8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A3C4520-71A9-498B-A49D-BEE4611A025C}" type="presOf" srcId="{26A18FCC-23BB-4168-B598-1A7EE65C5B89}" destId="{7115339A-FE9A-498E-B6D3-5463307D8856}" srcOrd="0" destOrd="0" presId="urn:microsoft.com/office/officeart/2018/5/layout/IconCircleLabelList"/>
    <dgm:cxn modelId="{D0894A2B-F13F-4E57-93FB-C1EBB4B3C348}" type="presOf" srcId="{B6A5565D-8E29-4981-841A-0EFE0318E9E0}" destId="{31B8BA54-F954-4D9E-AED3-DA1599CBD5EC}" srcOrd="0" destOrd="0" presId="urn:microsoft.com/office/officeart/2018/5/layout/IconCircleLabelList"/>
    <dgm:cxn modelId="{33CB952C-7C0C-4C82-98D0-F58286AD139D}" srcId="{494870F6-2045-4438-BABF-2F11C537A001}" destId="{B6A5565D-8E29-4981-841A-0EFE0318E9E0}" srcOrd="1" destOrd="0" parTransId="{93E77D02-2875-4EDE-959E-69AAE07C6ADF}" sibTransId="{9AA341AD-58FE-403F-87B4-BF724C2BE933}"/>
    <dgm:cxn modelId="{3DD0D249-1468-411E-8FBF-10F0EB692475}" type="presOf" srcId="{CF2F899D-9B6B-4459-A683-906FA9AF1D96}" destId="{84B6AC9D-C447-4678-986B-9C59F14D504B}" srcOrd="0" destOrd="0" presId="urn:microsoft.com/office/officeart/2018/5/layout/IconCircleLabelList"/>
    <dgm:cxn modelId="{4B3A1DA0-2117-4AAD-B409-575A756E7931}" type="presOf" srcId="{494870F6-2045-4438-BABF-2F11C537A001}" destId="{01B98C8E-D93D-4121-A332-F928537941BC}" srcOrd="0" destOrd="0" presId="urn:microsoft.com/office/officeart/2018/5/layout/IconCircleLabelList"/>
    <dgm:cxn modelId="{A3CAFCB1-921E-4CB3-9ACB-C0D50F9C724B}" srcId="{494870F6-2045-4438-BABF-2F11C537A001}" destId="{CF2F899D-9B6B-4459-A683-906FA9AF1D96}" srcOrd="0" destOrd="0" parTransId="{A3948674-F878-4F18-BB8D-14069BF3A124}" sibTransId="{86F90C1E-9C0F-49F1-AE63-DA70705C0B4C}"/>
    <dgm:cxn modelId="{824936B5-7260-483C-BFD1-5467ACC8262A}" srcId="{494870F6-2045-4438-BABF-2F11C537A001}" destId="{26A18FCC-23BB-4168-B598-1A7EE65C5B89}" srcOrd="2" destOrd="0" parTransId="{784C7BFF-D737-4A72-88AE-615AFBE6B6EA}" sibTransId="{151492FE-505D-4990-9597-4EE5E3D13DC8}"/>
    <dgm:cxn modelId="{3E622DDB-C163-4CBA-AC9C-89B27A806241}" type="presParOf" srcId="{01B98C8E-D93D-4121-A332-F928537941BC}" destId="{2A9BDF53-7787-4250-B1ED-B3F3487B4017}" srcOrd="0" destOrd="0" presId="urn:microsoft.com/office/officeart/2018/5/layout/IconCircleLabelList"/>
    <dgm:cxn modelId="{5C7E1CD4-B6FF-47ED-866E-E7639D5A4F5A}" type="presParOf" srcId="{2A9BDF53-7787-4250-B1ED-B3F3487B4017}" destId="{79D90A48-5BFB-4145-AE96-10E052D07DA9}" srcOrd="0" destOrd="0" presId="urn:microsoft.com/office/officeart/2018/5/layout/IconCircleLabelList"/>
    <dgm:cxn modelId="{88BCD09A-7A9C-4985-8D61-6D7348C92A6C}" type="presParOf" srcId="{2A9BDF53-7787-4250-B1ED-B3F3487B4017}" destId="{267AD763-6C1C-41F7-A5C0-8BAB7EA8BEAC}" srcOrd="1" destOrd="0" presId="urn:microsoft.com/office/officeart/2018/5/layout/IconCircleLabelList"/>
    <dgm:cxn modelId="{665E5875-DD9B-41B7-B85E-E98BDD54D579}" type="presParOf" srcId="{2A9BDF53-7787-4250-B1ED-B3F3487B4017}" destId="{9EF8096C-1FE2-4FE5-B689-F6EA4716ACA2}" srcOrd="2" destOrd="0" presId="urn:microsoft.com/office/officeart/2018/5/layout/IconCircleLabelList"/>
    <dgm:cxn modelId="{0BE2C43B-15ED-4657-9A07-18DDAC607E4B}" type="presParOf" srcId="{2A9BDF53-7787-4250-B1ED-B3F3487B4017}" destId="{84B6AC9D-C447-4678-986B-9C59F14D504B}" srcOrd="3" destOrd="0" presId="urn:microsoft.com/office/officeart/2018/5/layout/IconCircleLabelList"/>
    <dgm:cxn modelId="{9EA0DC5A-A641-43FF-9145-EE295D329EA2}" type="presParOf" srcId="{01B98C8E-D93D-4121-A332-F928537941BC}" destId="{5508D327-25EC-482B-B0F5-05BF948C4A81}" srcOrd="1" destOrd="0" presId="urn:microsoft.com/office/officeart/2018/5/layout/IconCircleLabelList"/>
    <dgm:cxn modelId="{E484F871-1BAC-4AEA-ACD8-66413134EE2D}" type="presParOf" srcId="{01B98C8E-D93D-4121-A332-F928537941BC}" destId="{3036A363-907D-4006-9236-B1BCC6A2287E}" srcOrd="2" destOrd="0" presId="urn:microsoft.com/office/officeart/2018/5/layout/IconCircleLabelList"/>
    <dgm:cxn modelId="{4C2350DC-2928-4A68-9389-9A4AEE58366F}" type="presParOf" srcId="{3036A363-907D-4006-9236-B1BCC6A2287E}" destId="{6F2F2E90-E5B5-488E-8D16-43E9041888A8}" srcOrd="0" destOrd="0" presId="urn:microsoft.com/office/officeart/2018/5/layout/IconCircleLabelList"/>
    <dgm:cxn modelId="{3E5624E5-403D-4AE0-ABEE-6A0E6E73E35C}" type="presParOf" srcId="{3036A363-907D-4006-9236-B1BCC6A2287E}" destId="{EA0D03E1-C3C5-4658-9E18-885379A0AACC}" srcOrd="1" destOrd="0" presId="urn:microsoft.com/office/officeart/2018/5/layout/IconCircleLabelList"/>
    <dgm:cxn modelId="{DEA28506-3B06-46EB-99EE-588D99350E29}" type="presParOf" srcId="{3036A363-907D-4006-9236-B1BCC6A2287E}" destId="{EA1C4605-33A9-4B1F-B4B7-5444F5C636E5}" srcOrd="2" destOrd="0" presId="urn:microsoft.com/office/officeart/2018/5/layout/IconCircleLabelList"/>
    <dgm:cxn modelId="{DCD2C555-87C1-4F9A-A4EF-10346A7830F3}" type="presParOf" srcId="{3036A363-907D-4006-9236-B1BCC6A2287E}" destId="{31B8BA54-F954-4D9E-AED3-DA1599CBD5EC}" srcOrd="3" destOrd="0" presId="urn:microsoft.com/office/officeart/2018/5/layout/IconCircleLabelList"/>
    <dgm:cxn modelId="{D0730385-D17F-4730-8442-D1F54DC49016}" type="presParOf" srcId="{01B98C8E-D93D-4121-A332-F928537941BC}" destId="{54AA6AC9-05BC-45F7-A3BB-1A69ADC85601}" srcOrd="3" destOrd="0" presId="urn:microsoft.com/office/officeart/2018/5/layout/IconCircleLabelList"/>
    <dgm:cxn modelId="{19501DD4-6CA5-4D52-B8FE-DBC3B488E80B}" type="presParOf" srcId="{01B98C8E-D93D-4121-A332-F928537941BC}" destId="{33BF9F9B-CB60-484C-BD54-20693FB5F2D0}" srcOrd="4" destOrd="0" presId="urn:microsoft.com/office/officeart/2018/5/layout/IconCircleLabelList"/>
    <dgm:cxn modelId="{C9F87260-97BA-4FD2-8DFF-66F9892CD4FA}" type="presParOf" srcId="{33BF9F9B-CB60-484C-BD54-20693FB5F2D0}" destId="{F07C39C1-1F97-45B5-8C91-254BAA42D0D8}" srcOrd="0" destOrd="0" presId="urn:microsoft.com/office/officeart/2018/5/layout/IconCircleLabelList"/>
    <dgm:cxn modelId="{371931D1-3F30-4990-8692-E042D8716D94}" type="presParOf" srcId="{33BF9F9B-CB60-484C-BD54-20693FB5F2D0}" destId="{7083A547-D46A-42E1-9475-D256D24B5F51}" srcOrd="1" destOrd="0" presId="urn:microsoft.com/office/officeart/2018/5/layout/IconCircleLabelList"/>
    <dgm:cxn modelId="{AD946A21-1386-4BEA-8E17-7E2B4AB30FD8}" type="presParOf" srcId="{33BF9F9B-CB60-484C-BD54-20693FB5F2D0}" destId="{EA835070-A202-450B-A754-4E0AF75BE593}" srcOrd="2" destOrd="0" presId="urn:microsoft.com/office/officeart/2018/5/layout/IconCircleLabelList"/>
    <dgm:cxn modelId="{067E006D-67F5-4BFC-A717-07F5C3554501}" type="presParOf" srcId="{33BF9F9B-CB60-484C-BD54-20693FB5F2D0}" destId="{7115339A-FE9A-498E-B6D3-5463307D885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90A48-5BFB-4145-AE96-10E052D07DA9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AD763-6C1C-41F7-A5C0-8BAB7EA8BEAC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6AC9D-C447-4678-986B-9C59F14D504B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Digitální dokument ověřující identitu webu</a:t>
          </a:r>
          <a:endParaRPr lang="en-US" sz="1700" kern="1200"/>
        </a:p>
      </dsp:txBody>
      <dsp:txXfrm>
        <a:off x="93445" y="3018902"/>
        <a:ext cx="3206250" cy="720000"/>
      </dsp:txXfrm>
    </dsp:sp>
    <dsp:sp modelId="{6F2F2E90-E5B5-488E-8D16-43E9041888A8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D03E1-C3C5-4658-9E18-885379A0AACC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8BA54-F954-4D9E-AED3-DA1599CBD5EC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Slouží k šifrování komunikace mezi uživatelem a serverem</a:t>
          </a:r>
          <a:endParaRPr lang="en-US" sz="1700" kern="1200"/>
        </a:p>
      </dsp:txBody>
      <dsp:txXfrm>
        <a:off x="3860789" y="3018902"/>
        <a:ext cx="3206250" cy="720000"/>
      </dsp:txXfrm>
    </dsp:sp>
    <dsp:sp modelId="{F07C39C1-1F97-45B5-8C91-254BAA42D0D8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3A547-D46A-42E1-9475-D256D24B5F51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5339A-FE9A-498E-B6D3-5463307D8856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Nejběžnější jsou SSL/TLS certifikáty</a:t>
          </a:r>
          <a:endParaRPr lang="en-US" sz="1700" kern="1200"/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23.02.2025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cs-CZ" sz="4800">
                <a:solidFill>
                  <a:srgbClr val="FFFFFF"/>
                </a:solidFill>
              </a:rPr>
              <a:t>Certifikace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dirty="0"/>
              <a:t>Lukáš Vacula 4TA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8DE065-1EA6-CE72-3A29-AD7AA20E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Co je to certifikát?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EFF5154-233E-D420-9C73-02C66729F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43254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382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76F7D2-97E8-875B-9F3A-50570E17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0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Proč je důležitý?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A2622DFF-A17C-5753-2046-71CD106A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364" y="26786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Zajišťuje bezpečnost přenosu dat</a:t>
            </a:r>
          </a:p>
          <a:p>
            <a:r>
              <a:rPr lang="cs-CZ" dirty="0">
                <a:ea typeface="+mn-lt"/>
                <a:cs typeface="+mn-lt"/>
              </a:rPr>
              <a:t>Chrání uživatelská data před odposlechem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Zvyšuje důvěryhodnost webu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Pozitivně ovlivňuje SEO (Google preferuje HTTPS)</a:t>
            </a:r>
          </a:p>
        </p:txBody>
      </p:sp>
      <p:pic>
        <p:nvPicPr>
          <p:cNvPr id="18" name="Grafický objekt 17" descr="Zámek se souvislou výplní">
            <a:extLst>
              <a:ext uri="{FF2B5EF4-FFF2-40B4-BE49-F238E27FC236}">
                <a16:creationId xmlns:a16="http://schemas.microsoft.com/office/drawing/2014/main" id="{3F2F01CD-CB08-9F00-C400-E2E1C241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2500" y="2073322"/>
            <a:ext cx="3211773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2F3C4-AFFE-F3B5-2706-2E697A1E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DC0E0D-E5E0-87E1-EAB3-3E4B6EA51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AC500-3210-51E8-CE72-92201BD3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7C928-1C5F-3B95-E749-7838E4D71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30CEA2-E8B9-FF51-13A3-14E41769E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D2DF27-516B-0FD3-9F76-716DE1B5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0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Kde se to dá pořídit?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EC906E68-8AA7-EC6E-BF2E-EAEB145AE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90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Certifikační autority (CA) jako:</a:t>
            </a:r>
            <a:endParaRPr lang="cs-CZ" dirty="0"/>
          </a:p>
          <a:p>
            <a:pPr lvl="1"/>
            <a:r>
              <a:rPr lang="cs-CZ" dirty="0" err="1">
                <a:ea typeface="+mn-lt"/>
                <a:cs typeface="+mn-lt"/>
              </a:rPr>
              <a:t>Let's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Encrypt</a:t>
            </a:r>
            <a:r>
              <a:rPr lang="cs-CZ" dirty="0">
                <a:ea typeface="+mn-lt"/>
                <a:cs typeface="+mn-lt"/>
              </a:rPr>
              <a:t> (zdarma)</a:t>
            </a:r>
            <a:endParaRPr lang="cs-CZ" dirty="0"/>
          </a:p>
          <a:p>
            <a:pPr lvl="1"/>
            <a:r>
              <a:rPr lang="cs-CZ" dirty="0" err="1">
                <a:ea typeface="+mn-lt"/>
                <a:cs typeface="+mn-lt"/>
              </a:rPr>
              <a:t>DigiCert</a:t>
            </a:r>
            <a:endParaRPr lang="cs-CZ" dirty="0" err="1"/>
          </a:p>
          <a:p>
            <a:pPr lvl="1"/>
            <a:r>
              <a:rPr lang="cs-CZ" dirty="0" err="1">
                <a:ea typeface="+mn-lt"/>
                <a:cs typeface="+mn-lt"/>
              </a:rPr>
              <a:t>GlobalSign</a:t>
            </a:r>
            <a:endParaRPr lang="cs-CZ" dirty="0" err="1"/>
          </a:p>
          <a:p>
            <a:pPr lvl="1"/>
            <a:r>
              <a:rPr lang="cs-CZ" dirty="0" err="1">
                <a:ea typeface="+mn-lt"/>
                <a:cs typeface="+mn-lt"/>
              </a:rPr>
              <a:t>Comodo</a:t>
            </a:r>
            <a:endParaRPr lang="cs-CZ" dirty="0" err="1"/>
          </a:p>
          <a:p>
            <a:pPr lvl="1"/>
            <a:r>
              <a:rPr lang="cs-CZ" dirty="0" err="1">
                <a:ea typeface="+mn-lt"/>
                <a:cs typeface="+mn-lt"/>
              </a:rPr>
              <a:t>GoDaddy</a:t>
            </a:r>
            <a:endParaRPr lang="cs-CZ" dirty="0" err="1"/>
          </a:p>
          <a:p>
            <a:r>
              <a:rPr lang="cs-CZ" dirty="0">
                <a:ea typeface="+mn-lt"/>
                <a:cs typeface="+mn-lt"/>
              </a:rPr>
              <a:t>Hostingové společnosti a doménoví registrátoři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497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085F8-FE21-EA22-737B-88E69E4D8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98720F-C0E8-DBF6-EA6B-CC0572EBB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FA22F-64CE-9A7A-03F7-737DA7875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761F3-6357-2841-5EE1-2D87751E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E5AE88-C8BE-9828-CB06-117A040F6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D4F190-1B1E-281D-045C-953343FC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0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Jaké typy certifikátů máme?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EEB4E58-7343-6ED5-AAFD-CCFB9F1E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917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ea typeface="+mn-lt"/>
                <a:cs typeface="+mn-lt"/>
              </a:rPr>
              <a:t>DV (</a:t>
            </a:r>
            <a:r>
              <a:rPr lang="cs-CZ" b="1" dirty="0" err="1">
                <a:ea typeface="+mn-lt"/>
                <a:cs typeface="+mn-lt"/>
              </a:rPr>
              <a:t>Domain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dirty="0" err="1">
                <a:ea typeface="+mn-lt"/>
                <a:cs typeface="+mn-lt"/>
              </a:rPr>
              <a:t>Validation</a:t>
            </a:r>
            <a:r>
              <a:rPr lang="cs-CZ" b="1" dirty="0">
                <a:ea typeface="+mn-lt"/>
                <a:cs typeface="+mn-lt"/>
              </a:rPr>
              <a:t>)</a:t>
            </a:r>
            <a:r>
              <a:rPr lang="cs-CZ" dirty="0">
                <a:ea typeface="+mn-lt"/>
                <a:cs typeface="+mn-lt"/>
              </a:rPr>
              <a:t> – ověření domény, nejzákladnější a nejrychlejší</a:t>
            </a:r>
            <a:endParaRPr lang="cs-CZ" dirty="0"/>
          </a:p>
          <a:p>
            <a:r>
              <a:rPr lang="cs-CZ" b="1" dirty="0">
                <a:ea typeface="+mn-lt"/>
                <a:cs typeface="+mn-lt"/>
              </a:rPr>
              <a:t>OV (</a:t>
            </a:r>
            <a:r>
              <a:rPr lang="cs-CZ" b="1" dirty="0" err="1">
                <a:ea typeface="+mn-lt"/>
                <a:cs typeface="+mn-lt"/>
              </a:rPr>
              <a:t>Organization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dirty="0" err="1">
                <a:ea typeface="+mn-lt"/>
                <a:cs typeface="+mn-lt"/>
              </a:rPr>
              <a:t>Validation</a:t>
            </a:r>
            <a:r>
              <a:rPr lang="cs-CZ" b="1" dirty="0">
                <a:ea typeface="+mn-lt"/>
                <a:cs typeface="+mn-lt"/>
              </a:rPr>
              <a:t>)</a:t>
            </a:r>
            <a:r>
              <a:rPr lang="cs-CZ" dirty="0">
                <a:ea typeface="+mn-lt"/>
                <a:cs typeface="+mn-lt"/>
              </a:rPr>
              <a:t> – ověřuje organizaci, vyžaduje dokumentaci</a:t>
            </a:r>
            <a:endParaRPr lang="cs-CZ" dirty="0"/>
          </a:p>
          <a:p>
            <a:r>
              <a:rPr lang="cs-CZ" b="1" dirty="0">
                <a:ea typeface="+mn-lt"/>
                <a:cs typeface="+mn-lt"/>
              </a:rPr>
              <a:t>EV (</a:t>
            </a:r>
            <a:r>
              <a:rPr lang="cs-CZ" b="1" dirty="0" err="1">
                <a:ea typeface="+mn-lt"/>
                <a:cs typeface="+mn-lt"/>
              </a:rPr>
              <a:t>Extended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dirty="0" err="1">
                <a:ea typeface="+mn-lt"/>
                <a:cs typeface="+mn-lt"/>
              </a:rPr>
              <a:t>Validation</a:t>
            </a:r>
            <a:r>
              <a:rPr lang="cs-CZ" b="1" dirty="0">
                <a:ea typeface="+mn-lt"/>
                <a:cs typeface="+mn-lt"/>
              </a:rPr>
              <a:t>)</a:t>
            </a:r>
            <a:r>
              <a:rPr lang="cs-CZ" dirty="0">
                <a:ea typeface="+mn-lt"/>
                <a:cs typeface="+mn-lt"/>
              </a:rPr>
              <a:t> – nejvyšší úroveň důvěry, vyžaduje detailní ověření</a:t>
            </a:r>
            <a:endParaRPr lang="cs-CZ" dirty="0"/>
          </a:p>
          <a:p>
            <a:r>
              <a:rPr lang="cs-CZ" b="1" dirty="0" err="1">
                <a:ea typeface="+mn-lt"/>
                <a:cs typeface="+mn-lt"/>
              </a:rPr>
              <a:t>Wildcard</a:t>
            </a:r>
            <a:r>
              <a:rPr lang="cs-CZ" dirty="0">
                <a:ea typeface="+mn-lt"/>
                <a:cs typeface="+mn-lt"/>
              </a:rPr>
              <a:t> – pokrývá hlavní doménu i subdomény</a:t>
            </a:r>
            <a:endParaRPr lang="cs-CZ" dirty="0"/>
          </a:p>
          <a:p>
            <a:r>
              <a:rPr lang="cs-CZ" b="1" dirty="0" err="1">
                <a:ea typeface="+mn-lt"/>
                <a:cs typeface="+mn-lt"/>
              </a:rPr>
              <a:t>Multi-Domain</a:t>
            </a:r>
            <a:r>
              <a:rPr lang="cs-CZ" b="1" dirty="0">
                <a:ea typeface="+mn-lt"/>
                <a:cs typeface="+mn-lt"/>
              </a:rPr>
              <a:t> (SAN)</a:t>
            </a:r>
            <a:r>
              <a:rPr lang="cs-CZ" dirty="0">
                <a:ea typeface="+mn-lt"/>
                <a:cs typeface="+mn-lt"/>
              </a:rPr>
              <a:t> – ochrana více domén v jednom certifikátu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73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0C7A8-5928-712F-AC4B-0AA30BA0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96651A-2EA0-FCB1-DCE8-4DA614EF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570E8-A0EC-F094-7C3D-A8FC1F951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D3D162-5583-6505-1DD9-88194DC22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DA3D5-D314-BA10-C5E4-866529207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ED5ABB-818C-D6BB-48FE-09B9DE70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0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Za kolik?</a:t>
            </a:r>
          </a:p>
        </p:txBody>
      </p:sp>
      <p:pic>
        <p:nvPicPr>
          <p:cNvPr id="3" name="Obrázek 2" descr="Obsah obrázku peníze, měna, Manipulace s penězi, Hotovost&#10;&#10;Obsah vygenerovaný umělou inteligencí může být nesprávný.">
            <a:extLst>
              <a:ext uri="{FF2B5EF4-FFF2-40B4-BE49-F238E27FC236}">
                <a16:creationId xmlns:a16="http://schemas.microsoft.com/office/drawing/2014/main" id="{ABBF1AD4-06EF-FE4A-AAEB-C14F54E8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" r="40249" b="-108"/>
          <a:stretch/>
        </p:blipFill>
        <p:spPr>
          <a:xfrm>
            <a:off x="6952577" y="1580866"/>
            <a:ext cx="5241926" cy="5277139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73C0B181-D800-E624-DA09-8DF3C487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90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ea typeface="+mn-lt"/>
                <a:cs typeface="+mn-lt"/>
              </a:rPr>
              <a:t>Let's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Encrypt</a:t>
            </a:r>
            <a:r>
              <a:rPr lang="cs-CZ" dirty="0">
                <a:ea typeface="+mn-lt"/>
                <a:cs typeface="+mn-lt"/>
              </a:rPr>
              <a:t> – zdarma</a:t>
            </a:r>
          </a:p>
          <a:p>
            <a:r>
              <a:rPr lang="cs-CZ" dirty="0">
                <a:ea typeface="+mn-lt"/>
                <a:cs typeface="+mn-lt"/>
              </a:rPr>
              <a:t>DV certifikáty – od 0 do 1 200 Kč/rok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OV certifikáty – 1 200–4 800 Kč/rok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EV certifikáty – 3 600–24 000 Kč/rok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Wildcard</a:t>
            </a:r>
            <a:r>
              <a:rPr lang="cs-CZ" dirty="0">
                <a:ea typeface="+mn-lt"/>
                <a:cs typeface="+mn-lt"/>
              </a:rPr>
              <a:t> – 2 400–12 000 Kč/rok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Multi-Domain</a:t>
            </a:r>
            <a:r>
              <a:rPr lang="cs-CZ" dirty="0">
                <a:ea typeface="+mn-lt"/>
                <a:cs typeface="+mn-lt"/>
              </a:rPr>
              <a:t> – 2 400–24 000 Kč/rok</a:t>
            </a:r>
            <a:endParaRPr lang="cs-CZ">
              <a:ea typeface="+mn-lt"/>
              <a:cs typeface="+mn-lt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18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48FBB-47E3-843B-C753-3D0259F1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001C93-327F-5DA3-9FD1-2BBA8DB02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D89D4D-5911-6908-BBB8-613858778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F6C01-E616-4A83-41D5-804AF80B8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2E0CFE-EEFB-C431-5B17-FCB700C6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E7ECEC-63A4-5BDA-E076-C1863CD7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0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Jak ho aplikovat na náš web?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9119438F-EB55-033C-642A-D0E2D5D87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cs-CZ" dirty="0">
                <a:ea typeface="+mn-lt"/>
                <a:cs typeface="+mn-lt"/>
              </a:rPr>
              <a:t>Získejte certifikát od CA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>
                <a:ea typeface="+mn-lt"/>
                <a:cs typeface="+mn-lt"/>
              </a:rPr>
              <a:t>Nahrajte ho na server</a:t>
            </a:r>
            <a:endParaRPr lang="cs-CZ"/>
          </a:p>
          <a:p>
            <a:pPr marL="514350" indent="-514350">
              <a:buAutoNum type="arabicPeriod"/>
            </a:pPr>
            <a:r>
              <a:rPr lang="cs-CZ" dirty="0">
                <a:ea typeface="+mn-lt"/>
                <a:cs typeface="+mn-lt"/>
              </a:rPr>
              <a:t>Nakonfigurujte webserver (</a:t>
            </a:r>
            <a:r>
              <a:rPr lang="cs-CZ" dirty="0" err="1">
                <a:ea typeface="+mn-lt"/>
                <a:cs typeface="+mn-lt"/>
              </a:rPr>
              <a:t>Apache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Nginx</a:t>
            </a:r>
            <a:r>
              <a:rPr lang="cs-CZ" dirty="0">
                <a:ea typeface="+mn-lt"/>
                <a:cs typeface="+mn-lt"/>
              </a:rPr>
              <a:t>, IIS)</a:t>
            </a:r>
            <a:endParaRPr lang="cs-CZ"/>
          </a:p>
          <a:p>
            <a:pPr marL="514350" indent="-514350">
              <a:buAutoNum type="arabicPeriod"/>
            </a:pPr>
            <a:r>
              <a:rPr lang="cs-CZ" dirty="0">
                <a:ea typeface="+mn-lt"/>
                <a:cs typeface="+mn-lt"/>
              </a:rPr>
              <a:t>Aktualizujte URL z HTTP na HTTPS</a:t>
            </a:r>
            <a:endParaRPr lang="cs-CZ"/>
          </a:p>
          <a:p>
            <a:pPr marL="514350" indent="-514350">
              <a:buAutoNum type="arabicPeriod"/>
            </a:pPr>
            <a:r>
              <a:rPr lang="cs-CZ" dirty="0">
                <a:ea typeface="+mn-lt"/>
                <a:cs typeface="+mn-lt"/>
              </a:rPr>
              <a:t>Otestujte pomocí SSL </a:t>
            </a:r>
            <a:r>
              <a:rPr lang="cs-CZ" dirty="0" err="1">
                <a:ea typeface="+mn-lt"/>
                <a:cs typeface="+mn-lt"/>
              </a:rPr>
              <a:t>checkerů</a:t>
            </a:r>
            <a:endParaRPr lang="cs-CZ" dirty="0" err="1"/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>
              <a:buAutoNum type="arabicPeriod"/>
            </a:pPr>
            <a:endParaRPr lang="cs-CZ" dirty="0"/>
          </a:p>
          <a:p>
            <a:pPr>
              <a:buAutoNum type="arabicPeriod"/>
            </a:pPr>
            <a:endParaRPr lang="cs-CZ" dirty="0"/>
          </a:p>
        </p:txBody>
      </p:sp>
      <p:pic>
        <p:nvPicPr>
          <p:cNvPr id="4" name="Grafický objekt 3" descr="Nápověda se souvislou výplní">
            <a:extLst>
              <a:ext uri="{FF2B5EF4-FFF2-40B4-BE49-F238E27FC236}">
                <a16:creationId xmlns:a16="http://schemas.microsoft.com/office/drawing/2014/main" id="{5667D917-F2FE-57B4-41E6-EB02A6D97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651" y="2562368"/>
            <a:ext cx="2927444" cy="287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3F6A9-09F4-3763-7180-605647C0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8150C6-728A-67CF-521A-5A275121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Zdroje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EBEE0948-7D25-850F-7C71-EC9CE47E1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>
                <a:ea typeface="+mn-lt"/>
                <a:cs typeface="+mn-lt"/>
              </a:rPr>
              <a:t>ChatGPT</a:t>
            </a:r>
            <a:endParaRPr lang="cs-CZ"/>
          </a:p>
          <a:p>
            <a:r>
              <a:rPr lang="cs-CZ" err="1">
                <a:ea typeface="+mn-lt"/>
                <a:cs typeface="+mn-lt"/>
              </a:rPr>
              <a:t>Freepik</a:t>
            </a:r>
            <a:endParaRPr lang="cs-CZ">
              <a:ea typeface="+mn-lt"/>
              <a:cs typeface="+mn-lt"/>
            </a:endParaRPr>
          </a:p>
          <a:p>
            <a:endParaRPr lang="cs-CZ" sz="2000"/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6695009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0538015894D74CAC2D0BFF11C51C60" ma:contentTypeVersion="5" ma:contentTypeDescription="Vytvoří nový dokument" ma:contentTypeScope="" ma:versionID="2b5f1f3f0169a66e5e02363df2578668">
  <xsd:schema xmlns:xsd="http://www.w3.org/2001/XMLSchema" xmlns:xs="http://www.w3.org/2001/XMLSchema" xmlns:p="http://schemas.microsoft.com/office/2006/metadata/properties" xmlns:ns2="6bb66725-957e-4f3f-b3f8-9dda4fa8314b" targetNamespace="http://schemas.microsoft.com/office/2006/metadata/properties" ma:root="true" ma:fieldsID="e2e8db19de330f203ab41d94e9c02019" ns2:_="">
    <xsd:import namespace="6bb66725-957e-4f3f-b3f8-9dda4fa8314b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66725-957e-4f3f-b3f8-9dda4fa8314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6bb66725-957e-4f3f-b3f8-9dda4fa8314b" xsi:nil="true"/>
  </documentManagement>
</p:properties>
</file>

<file path=customXml/itemProps1.xml><?xml version="1.0" encoding="utf-8"?>
<ds:datastoreItem xmlns:ds="http://schemas.openxmlformats.org/officeDocument/2006/customXml" ds:itemID="{C40B99FF-45A2-4E81-998D-968754E7F47C}"/>
</file>

<file path=customXml/itemProps2.xml><?xml version="1.0" encoding="utf-8"?>
<ds:datastoreItem xmlns:ds="http://schemas.openxmlformats.org/officeDocument/2006/customXml" ds:itemID="{933341FA-E17F-40EB-AE56-DF3157B7F433}"/>
</file>

<file path=customXml/itemProps3.xml><?xml version="1.0" encoding="utf-8"?>
<ds:datastoreItem xmlns:ds="http://schemas.openxmlformats.org/officeDocument/2006/customXml" ds:itemID="{EF6E2735-E4B2-4E8A-A808-6D9F18E0366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Certifikace</vt:lpstr>
      <vt:lpstr>Co je to certifikát?</vt:lpstr>
      <vt:lpstr>Proč je důležitý?</vt:lpstr>
      <vt:lpstr>Kde se to dá pořídit?</vt:lpstr>
      <vt:lpstr>Jaké typy certifikátů máme?</vt:lpstr>
      <vt:lpstr>Za kolik?</vt:lpstr>
      <vt:lpstr>Jak ho aplikovat na náš web?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111</cp:revision>
  <dcterms:created xsi:type="dcterms:W3CDTF">2025-02-23T17:40:38Z</dcterms:created>
  <dcterms:modified xsi:type="dcterms:W3CDTF">2025-02-23T18:10:33Z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0x0101001A0538015894D74CAC2D0BFF11C51C60</vt:lpwstr>
  </property>
</Properties>
</file>